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Thin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Amatic SC"/>
      <p:regular r:id="rId31"/>
      <p:bold r:id="rId32"/>
    </p:embeddedFont>
    <p:embeddedFont>
      <p:font typeface="Inconsolata"/>
      <p:regular r:id="rId33"/>
      <p:bold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52">
          <p15:clr>
            <a:srgbClr val="9AA0A6"/>
          </p15:clr>
        </p15:guide>
        <p15:guide id="2" orient="horz" pos="184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52" orient="horz"/>
        <p:guide pos="184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Roboto-boldItalic.fntdata"/><Relationship Id="rId33" Type="http://schemas.openxmlformats.org/officeDocument/2006/relationships/font" Target="fonts/Inconsolata-regular.fntdata"/><Relationship Id="rId32" Type="http://schemas.openxmlformats.org/officeDocument/2006/relationships/font" Target="fonts/AmaticSC-bold.fntdata"/><Relationship Id="rId35" Type="http://schemas.openxmlformats.org/officeDocument/2006/relationships/font" Target="fonts/RobotoLight-regular.fntdata"/><Relationship Id="rId34" Type="http://schemas.openxmlformats.org/officeDocument/2006/relationships/font" Target="fonts/Inconsolata-bold.fntdata"/><Relationship Id="rId37" Type="http://schemas.openxmlformats.org/officeDocument/2006/relationships/font" Target="fonts/RobotoLight-italic.fntdata"/><Relationship Id="rId36" Type="http://schemas.openxmlformats.org/officeDocument/2006/relationships/font" Target="fonts/RobotoLight-bold.fntdata"/><Relationship Id="rId38" Type="http://schemas.openxmlformats.org/officeDocument/2006/relationships/font" Target="fonts/RobotoLight-boldItalic.fntdata"/><Relationship Id="rId20" Type="http://schemas.openxmlformats.org/officeDocument/2006/relationships/font" Target="fonts/RobotoThin-bold.fntdata"/><Relationship Id="rId22" Type="http://schemas.openxmlformats.org/officeDocument/2006/relationships/font" Target="fonts/RobotoThin-boldItalic.fntdata"/><Relationship Id="rId21" Type="http://schemas.openxmlformats.org/officeDocument/2006/relationships/font" Target="fonts/RobotoThin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Thi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e4accdc13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e4accdc13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e4accdc13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e4accdc13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f4c0a2a6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f4c0a2a6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e4accdc13_0_2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e4accdc13_0_2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shutterstock_154822901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e4accdc13_0_2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e4accdc13_0_2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4accdc13_0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4accdc13_0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e4accdc13_0_2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e4accdc13_0_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e4accdc13_0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e4accdc13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e4accdc13_0_2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e4accdc13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shutterstock_260250098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e4accdc13_0_2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e4accdc13_0_2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e4accdc13_0_2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e4accdc13_0_2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e4accdc13_0_2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e4accdc13_0_2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f4c0a2a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f4c0a2a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6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7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74.png"/><Relationship Id="rId7" Type="http://schemas.openxmlformats.org/officeDocument/2006/relationships/image" Target="../media/image80.png"/><Relationship Id="rId8" Type="http://schemas.openxmlformats.org/officeDocument/2006/relationships/image" Target="../media/image7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Relationship Id="rId7" Type="http://schemas.openxmlformats.org/officeDocument/2006/relationships/image" Target="../media/image83.png"/><Relationship Id="rId8" Type="http://schemas.openxmlformats.org/officeDocument/2006/relationships/image" Target="../media/image8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6.png"/><Relationship Id="rId4" Type="http://schemas.openxmlformats.org/officeDocument/2006/relationships/image" Target="../media/image89.png"/><Relationship Id="rId5" Type="http://schemas.openxmlformats.org/officeDocument/2006/relationships/image" Target="../media/image85.png"/><Relationship Id="rId6" Type="http://schemas.openxmlformats.org/officeDocument/2006/relationships/image" Target="../media/image9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88.png"/><Relationship Id="rId7" Type="http://schemas.openxmlformats.org/officeDocument/2006/relationships/image" Target="../media/image99.png"/><Relationship Id="rId8" Type="http://schemas.openxmlformats.org/officeDocument/2006/relationships/image" Target="../media/image9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93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Relationship Id="rId5" Type="http://schemas.openxmlformats.org/officeDocument/2006/relationships/image" Target="../media/image100.png"/><Relationship Id="rId6" Type="http://schemas.openxmlformats.org/officeDocument/2006/relationships/image" Target="../media/image103.png"/><Relationship Id="rId7" Type="http://schemas.openxmlformats.org/officeDocument/2006/relationships/image" Target="../media/image105.png"/><Relationship Id="rId8" Type="http://schemas.openxmlformats.org/officeDocument/2006/relationships/image" Target="../media/image1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" name="Google Shape;97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" name="Google Shape;165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7" name="Google Shape;197;p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8" name="Google Shape;19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1" name="Google Shape;20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4" name="Google Shape;20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" name="Google Shape;22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" name="Google Shape;224;p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5" name="Google Shape;225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8" name="Google Shape;228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31" name="Google Shape;231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4" name="Google Shape;23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" name="Google Shape;237;p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3" name="Google Shape;243;p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" name="Google Shape;25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6" name="Google Shape;25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7" name="Google Shape;2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" name="Google Shape;26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2" name="Google Shape;2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6" name="Google Shape;26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0" name="Google Shape;27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4" name="Google Shape;27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8" name="Google Shape;27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2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" name="Google Shape;28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" name="Google Shape;28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3" name="Google Shape;293;p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4" name="Google Shape;2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" name="Google Shape;297;p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9" name="Google Shape;2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3" name="Google Shape;30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7" name="Google Shape;30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1" name="Google Shape;311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5" name="Google Shape;3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2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6" name="Google Shape;3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8" name="Google Shape;3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0" name="Google Shape;330;p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1" name="Google Shape;33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6" name="Google Shape;33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2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" name="Google Shape;339;p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41" name="Google Shape;34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" name="Google Shape;344;p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46" name="Google Shape;34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51" name="Google Shape;3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7" name="Google Shape;36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" name="Google Shape;36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73" name="Google Shape;37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78" name="Google Shape;37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83" name="Google Shape;38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88" name="Google Shape;3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93" name="Google Shape;3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98" name="Google Shape;39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14" name="Google Shape;41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" name="Google Shape;41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8" name="Google Shape;418;p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20" name="Google Shape;42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3" name="Google Shape;423;p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5" name="Google Shape;4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0" name="Google Shape;4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3" name="Google Shape;433;p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5" name="Google Shape;4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8" name="Google Shape;438;p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0" name="Google Shape;4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" name="Google Shape;4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50" name="Google Shape;4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3" name="Google Shape;453;p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5" name="Google Shape;4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0" name="Google Shape;460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1" name="Google Shape;461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" name="Google Shape;4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" name="Google Shape;465;p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7" name="Google Shape;467;p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68" name="Google Shape;46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71" name="Google Shape;47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5" name="Google Shape;475;p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76" name="Google Shape;476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7" name="Google Shape;48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9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0" name="Google Shape;490;p29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95" name="Google Shape;495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2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9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9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3" name="Google Shape;50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4" name="Google Shape;50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6" name="Google Shape;50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3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7" name="Google Shape;527;p3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" name="Google Shape;31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" name="Google Shape;34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2" name="Google Shape;53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4" name="Google Shape;53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1" name="Google Shape;54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1" name="Google Shape;55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3" name="Google Shape;55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0" name="Google Shape;57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2" name="Google Shape;572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0" name="Google Shape;600;p3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6" name="Google Shape;67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6" name="Google Shape;696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8" name="Google Shape;698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0" name="Google Shape;700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1" name="Google Shape;721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3" name="Google Shape;72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" name="Google Shape;42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9" name="Google Shape;49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0" name="Google Shape;760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1" name="Google Shape;761;p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1" name="Google Shape;77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4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6" name="Google Shape;79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8" name="Google Shape;79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5" name="Google Shape;82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6" name="Google Shape;82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7" name="Google Shape;83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2" name="Google Shape;85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4" name="Google Shape;85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9" name="Google Shape;869;p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0" name="Google Shape;88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2" name="Google Shape;88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8" name="Google Shape;908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9" name="Google Shape;909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1" name="Google Shape;921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3" name="Google Shape;923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7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5" name="Google Shape;925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8" name="Google Shape;9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0" name="Google Shape;9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9" name="Google Shape;969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0" name="Google Shape;970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1" name="Google Shape;971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3" name="Google Shape;983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5" name="Google Shape;985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00" name="Google Shape;100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" name="Google Shape;100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2" name="Google Shape;100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3" name="Google Shape;100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8" name="Google Shape;1008;p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0" name="Google Shape;1020;p5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" name="Google Shape;53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9" name="Google Shape;59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1" name="Google Shape;1031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33" name="Google Shape;10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5" name="Google Shape;1035;p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1" name="Google Shape;10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4" name="Google Shape;1044;p53"/>
          <p:cNvPicPr preferRelativeResize="0"/>
          <p:nvPr/>
        </p:nvPicPr>
        <p:blipFill rotWithShape="1">
          <a:blip r:embed="rId2">
            <a:alphaModFix/>
          </a:blip>
          <a:srcRect b="11436" l="1069" r="814" t="11805"/>
          <a:stretch/>
        </p:blipFill>
        <p:spPr>
          <a:xfrm>
            <a:off x="0" y="-96350"/>
            <a:ext cx="9144000" cy="536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0" name="Google Shape;1050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7" name="Google Shape;1057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8" name="Google Shape;1058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4" name="Google Shape;1064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8" name="Google Shape;1068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0" name="Google Shape;70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1" name="Google Shape;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itle Slide:DigitalMarketing Worksheets">
  <p:cSld name="CUSTOM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82" name="Google Shape;82;p8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9.png"/><Relationship Id="rId5" Type="http://schemas.openxmlformats.org/officeDocument/2006/relationships/image" Target="../media/image1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React Context API</a:t>
            </a:r>
            <a:endParaRPr/>
          </a:p>
        </p:txBody>
      </p:sp>
      <p:sp>
        <p:nvSpPr>
          <p:cNvPr id="1074" name="Google Shape;1074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20.2</a:t>
            </a:r>
            <a:endParaRPr/>
          </a:p>
        </p:txBody>
      </p:sp>
      <p:sp>
        <p:nvSpPr>
          <p:cNvPr id="1075" name="Google Shape;1075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Loosely Coupled Components</a:t>
            </a:r>
            <a:endParaRPr/>
          </a:p>
        </p:txBody>
      </p:sp>
      <p:sp>
        <p:nvSpPr>
          <p:cNvPr id="1252" name="Google Shape;1252;p67"/>
          <p:cNvSpPr txBox="1"/>
          <p:nvPr>
            <p:ph idx="1" type="subTitle"/>
          </p:nvPr>
        </p:nvSpPr>
        <p:spPr>
          <a:xfrm>
            <a:off x="0" y="675975"/>
            <a:ext cx="9144000" cy="630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the Context API can be very helpful, but it comes at a cost. Adding stateful logic to a component creates a dependent relationship to another component. This is known as coupling.</a:t>
            </a:r>
            <a:endParaRPr sz="1500"/>
          </a:p>
        </p:txBody>
      </p:sp>
      <p:sp>
        <p:nvSpPr>
          <p:cNvPr id="1253" name="Google Shape;125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5" name="Google Shape;12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387148"/>
            <a:ext cx="827450" cy="33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/>
          <p:nvPr/>
        </p:nvSpPr>
        <p:spPr>
          <a:xfrm>
            <a:off x="466850" y="142355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67"/>
          <p:cNvSpPr txBox="1"/>
          <p:nvPr>
            <p:ph idx="1" type="subTitle"/>
          </p:nvPr>
        </p:nvSpPr>
        <p:spPr>
          <a:xfrm>
            <a:off x="630725" y="14234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Tight Coupling </a:t>
            </a:r>
            <a:endParaRPr b="1"/>
          </a:p>
        </p:txBody>
      </p:sp>
      <p:sp>
        <p:nvSpPr>
          <p:cNvPr id="1258" name="Google Shape;1258;p67"/>
          <p:cNvSpPr/>
          <p:nvPr/>
        </p:nvSpPr>
        <p:spPr>
          <a:xfrm>
            <a:off x="4945825" y="142580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7"/>
          <p:cNvSpPr txBox="1"/>
          <p:nvPr>
            <p:ph idx="2" type="subTitle"/>
          </p:nvPr>
        </p:nvSpPr>
        <p:spPr>
          <a:xfrm>
            <a:off x="5113725" y="14257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Loose Coupling </a:t>
            </a:r>
            <a:endParaRPr b="1"/>
          </a:p>
        </p:txBody>
      </p:sp>
      <p:sp>
        <p:nvSpPr>
          <p:cNvPr id="1260" name="Google Shape;1260;p67"/>
          <p:cNvSpPr txBox="1"/>
          <p:nvPr/>
        </p:nvSpPr>
        <p:spPr>
          <a:xfrm>
            <a:off x="4891100" y="1901825"/>
            <a:ext cx="4071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writing applications, it is best to keep components loosely coupled so that you can change one without affecting the other. This also helps ensure reusability.</a:t>
            </a:r>
            <a:endParaRPr sz="1200"/>
          </a:p>
        </p:txBody>
      </p:sp>
      <p:sp>
        <p:nvSpPr>
          <p:cNvPr id="1261" name="Google Shape;1261;p67"/>
          <p:cNvSpPr/>
          <p:nvPr/>
        </p:nvSpPr>
        <p:spPr>
          <a:xfrm>
            <a:off x="1528500" y="2601700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7"/>
          <p:cNvSpPr/>
          <p:nvPr/>
        </p:nvSpPr>
        <p:spPr>
          <a:xfrm>
            <a:off x="2063925" y="31272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7"/>
          <p:cNvSpPr/>
          <p:nvPr/>
        </p:nvSpPr>
        <p:spPr>
          <a:xfrm>
            <a:off x="1527048" y="36541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67"/>
          <p:cNvSpPr/>
          <p:nvPr/>
        </p:nvSpPr>
        <p:spPr>
          <a:xfrm>
            <a:off x="992975" y="31264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67"/>
          <p:cNvSpPr/>
          <p:nvPr/>
        </p:nvSpPr>
        <p:spPr>
          <a:xfrm>
            <a:off x="7204725" y="326147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67"/>
          <p:cNvSpPr/>
          <p:nvPr/>
        </p:nvSpPr>
        <p:spPr>
          <a:xfrm>
            <a:off x="6183375" y="26719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67"/>
          <p:cNvSpPr/>
          <p:nvPr/>
        </p:nvSpPr>
        <p:spPr>
          <a:xfrm>
            <a:off x="6181344" y="38568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67"/>
          <p:cNvSpPr/>
          <p:nvPr/>
        </p:nvSpPr>
        <p:spPr>
          <a:xfrm>
            <a:off x="5168550" y="326440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9" name="Google Shape;1269;p67"/>
          <p:cNvCxnSpPr/>
          <p:nvPr/>
        </p:nvCxnSpPr>
        <p:spPr>
          <a:xfrm>
            <a:off x="6866050" y="3239025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0" name="Google Shape;1270;p67"/>
          <p:cNvCxnSpPr/>
          <p:nvPr/>
        </p:nvCxnSpPr>
        <p:spPr>
          <a:xfrm flipH="1">
            <a:off x="5799000" y="3236976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1" name="Google Shape;1271;p67"/>
          <p:cNvCxnSpPr/>
          <p:nvPr/>
        </p:nvCxnSpPr>
        <p:spPr>
          <a:xfrm flipH="1" rot="10800000">
            <a:off x="6867144" y="3921725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2" name="Google Shape;1272;p67"/>
          <p:cNvCxnSpPr/>
          <p:nvPr/>
        </p:nvCxnSpPr>
        <p:spPr>
          <a:xfrm>
            <a:off x="5797296" y="3922776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73" name="Google Shape;1273;p67"/>
          <p:cNvSpPr txBox="1"/>
          <p:nvPr/>
        </p:nvSpPr>
        <p:spPr>
          <a:xfrm>
            <a:off x="0" y="1901950"/>
            <a:ext cx="4503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Interdependency, coordination and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flow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Loosely Coupled 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1" name="Google Shape;128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68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Tightly coupled components should be avoided when possible.</a:t>
            </a:r>
            <a:endParaRPr sz="1300"/>
          </a:p>
        </p:txBody>
      </p:sp>
      <p:sp>
        <p:nvSpPr>
          <p:cNvPr id="1283" name="Google Shape;1283;p6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increases the dependencies necessary for a component. This means that one single change could have unintended consequences throughout the application. This also makes it harder to test and debug individual pieces.</a:t>
            </a:r>
            <a:endParaRPr sz="1300"/>
          </a:p>
        </p:txBody>
      </p:sp>
      <p:sp>
        <p:nvSpPr>
          <p:cNvPr id="1284" name="Google Shape;1284;p6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reduces the overall reusability of components.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801" y="922163"/>
            <a:ext cx="5562202" cy="37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Management</a:t>
            </a:r>
            <a:endParaRPr/>
          </a:p>
        </p:txBody>
      </p:sp>
      <p:sp>
        <p:nvSpPr>
          <p:cNvPr id="1291" name="Google Shape;1291;p69"/>
          <p:cNvSpPr txBox="1"/>
          <p:nvPr>
            <p:ph idx="1" type="subTitle"/>
          </p:nvPr>
        </p:nvSpPr>
        <p:spPr>
          <a:xfrm>
            <a:off x="0" y="675975"/>
            <a:ext cx="5043000" cy="3051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be mindful of how often you’re using the Context API.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find yourself using the Context API throughout several components, it may be time to consider using Redux or another state management library.</a:t>
            </a:r>
            <a:endParaRPr/>
          </a:p>
        </p:txBody>
      </p:sp>
      <p:sp>
        <p:nvSpPr>
          <p:cNvPr id="1292" name="Google Shape;129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0"/>
          <p:cNvSpPr txBox="1"/>
          <p:nvPr>
            <p:ph type="title"/>
          </p:nvPr>
        </p:nvSpPr>
        <p:spPr>
          <a:xfrm>
            <a:off x="2544050" y="1375300"/>
            <a:ext cx="57702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REMEMBER: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There’s no perfect way to structure your application. It isn’t uncommon to be far along into development before you realize that you need to use the Context API. This is completely normal!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9" name="Google Shape;1299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</a:t>
            </a:r>
            <a:r>
              <a:rPr lang="en"/>
              <a:t> Context</a:t>
            </a:r>
            <a:endParaRPr/>
          </a:p>
        </p:txBody>
      </p:sp>
      <p:sp>
        <p:nvSpPr>
          <p:cNvPr id="1081" name="Google Shape;108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Lifecycle</a:t>
            </a:r>
            <a:endParaRPr/>
          </a:p>
        </p:txBody>
      </p:sp>
      <p:sp>
        <p:nvSpPr>
          <p:cNvPr id="1088" name="Google Shape;108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0"/>
          <p:cNvSpPr/>
          <p:nvPr/>
        </p:nvSpPr>
        <p:spPr>
          <a:xfrm>
            <a:off x="1702300" y="915600"/>
            <a:ext cx="1840500" cy="3574500"/>
          </a:xfrm>
          <a:prstGeom prst="rect">
            <a:avLst/>
          </a:prstGeom>
          <a:solidFill>
            <a:srgbClr val="A9B7C0">
              <a:alpha val="36870"/>
            </a:srgbClr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0"/>
          <p:cNvSpPr txBox="1"/>
          <p:nvPr/>
        </p:nvSpPr>
        <p:spPr>
          <a:xfrm>
            <a:off x="1740100" y="933500"/>
            <a:ext cx="1764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Mounting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60"/>
          <p:cNvSpPr/>
          <p:nvPr/>
        </p:nvSpPr>
        <p:spPr>
          <a:xfrm>
            <a:off x="1839400" y="1774075"/>
            <a:ext cx="1577100" cy="330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constructor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092" name="Google Shape;1092;p60"/>
          <p:cNvCxnSpPr/>
          <p:nvPr/>
        </p:nvCxnSpPr>
        <p:spPr>
          <a:xfrm>
            <a:off x="2622550" y="1349600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93" name="Google Shape;1093;p60"/>
          <p:cNvSpPr/>
          <p:nvPr/>
        </p:nvSpPr>
        <p:spPr>
          <a:xfrm>
            <a:off x="1702300" y="3145788"/>
            <a:ext cx="1840500" cy="14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0"/>
          <p:cNvSpPr/>
          <p:nvPr/>
        </p:nvSpPr>
        <p:spPr>
          <a:xfrm>
            <a:off x="1803150" y="4067450"/>
            <a:ext cx="1613400" cy="330600"/>
          </a:xfrm>
          <a:prstGeom prst="roundRect">
            <a:avLst>
              <a:gd fmla="val 16667" name="adj"/>
            </a:avLst>
          </a:prstGeom>
          <a:solidFill>
            <a:srgbClr val="D0EB7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componentDidMount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095" name="Google Shape;1095;p60"/>
          <p:cNvCxnSpPr/>
          <p:nvPr/>
        </p:nvCxnSpPr>
        <p:spPr>
          <a:xfrm>
            <a:off x="2624328" y="3646313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96" name="Google Shape;1096;p60"/>
          <p:cNvSpPr/>
          <p:nvPr/>
        </p:nvSpPr>
        <p:spPr>
          <a:xfrm>
            <a:off x="7006875" y="914400"/>
            <a:ext cx="1840500" cy="3574500"/>
          </a:xfrm>
          <a:prstGeom prst="rect">
            <a:avLst/>
          </a:prstGeom>
          <a:solidFill>
            <a:srgbClr val="A9B7C0">
              <a:alpha val="36870"/>
            </a:srgbClr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0"/>
          <p:cNvSpPr txBox="1"/>
          <p:nvPr/>
        </p:nvSpPr>
        <p:spPr>
          <a:xfrm>
            <a:off x="7044675" y="954200"/>
            <a:ext cx="1764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Unm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ounting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60"/>
          <p:cNvSpPr/>
          <p:nvPr/>
        </p:nvSpPr>
        <p:spPr>
          <a:xfrm>
            <a:off x="7006875" y="3145536"/>
            <a:ext cx="1840500" cy="14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0"/>
          <p:cNvSpPr/>
          <p:nvPr/>
        </p:nvSpPr>
        <p:spPr>
          <a:xfrm>
            <a:off x="7107725" y="4069080"/>
            <a:ext cx="1613400" cy="330600"/>
          </a:xfrm>
          <a:prstGeom prst="roundRect">
            <a:avLst>
              <a:gd fmla="val 16667" name="adj"/>
            </a:avLst>
          </a:prstGeom>
          <a:solidFill>
            <a:srgbClr val="D0EB7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componentWillUnmount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00" name="Google Shape;1100;p60"/>
          <p:cNvCxnSpPr>
            <a:endCxn id="1099" idx="0"/>
          </p:cNvCxnSpPr>
          <p:nvPr/>
        </p:nvCxnSpPr>
        <p:spPr>
          <a:xfrm flipH="1">
            <a:off x="7914425" y="1353180"/>
            <a:ext cx="12600" cy="271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60"/>
          <p:cNvSpPr/>
          <p:nvPr/>
        </p:nvSpPr>
        <p:spPr>
          <a:xfrm>
            <a:off x="3651750" y="914400"/>
            <a:ext cx="3239100" cy="3574500"/>
          </a:xfrm>
          <a:prstGeom prst="rect">
            <a:avLst/>
          </a:prstGeom>
          <a:solidFill>
            <a:srgbClr val="A9B7C0">
              <a:alpha val="36870"/>
            </a:srgbClr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0"/>
          <p:cNvSpPr txBox="1"/>
          <p:nvPr/>
        </p:nvSpPr>
        <p:spPr>
          <a:xfrm>
            <a:off x="3689550" y="950975"/>
            <a:ext cx="3157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Updating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60"/>
          <p:cNvSpPr/>
          <p:nvPr/>
        </p:nvSpPr>
        <p:spPr>
          <a:xfrm>
            <a:off x="3651750" y="3145525"/>
            <a:ext cx="3239100" cy="14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0"/>
          <p:cNvSpPr/>
          <p:nvPr/>
        </p:nvSpPr>
        <p:spPr>
          <a:xfrm>
            <a:off x="3752600" y="4069075"/>
            <a:ext cx="2994000" cy="330600"/>
          </a:xfrm>
          <a:prstGeom prst="roundRect">
            <a:avLst>
              <a:gd fmla="val 16667" name="adj"/>
            </a:avLst>
          </a:prstGeom>
          <a:solidFill>
            <a:srgbClr val="D0EB7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componentDidUpdate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5" name="Google Shape;1105;p60"/>
          <p:cNvSpPr/>
          <p:nvPr/>
        </p:nvSpPr>
        <p:spPr>
          <a:xfrm>
            <a:off x="1803150" y="3315725"/>
            <a:ext cx="4943400" cy="330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React updates DOM and refs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6" name="Google Shape;1106;p60"/>
          <p:cNvCxnSpPr/>
          <p:nvPr/>
        </p:nvCxnSpPr>
        <p:spPr>
          <a:xfrm>
            <a:off x="2624328" y="293923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7" name="Google Shape;1107;p60"/>
          <p:cNvSpPr/>
          <p:nvPr/>
        </p:nvSpPr>
        <p:spPr>
          <a:xfrm>
            <a:off x="1839400" y="2608650"/>
            <a:ext cx="4943400" cy="330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render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08" name="Google Shape;1108;p60"/>
          <p:cNvCxnSpPr/>
          <p:nvPr/>
        </p:nvCxnSpPr>
        <p:spPr>
          <a:xfrm>
            <a:off x="2624328" y="2167813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9" name="Google Shape;1109;p60"/>
          <p:cNvSpPr txBox="1"/>
          <p:nvPr/>
        </p:nvSpPr>
        <p:spPr>
          <a:xfrm>
            <a:off x="3650675" y="1854925"/>
            <a:ext cx="3239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New props 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setState()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forceUpdate()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10" name="Google Shape;1110;p60"/>
          <p:cNvCxnSpPr/>
          <p:nvPr/>
        </p:nvCxnSpPr>
        <p:spPr>
          <a:xfrm>
            <a:off x="4163453" y="216712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1" name="Google Shape;1111;p60"/>
          <p:cNvCxnSpPr/>
          <p:nvPr/>
        </p:nvCxnSpPr>
        <p:spPr>
          <a:xfrm>
            <a:off x="5173103" y="216782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2" name="Google Shape;1112;p60"/>
          <p:cNvCxnSpPr/>
          <p:nvPr/>
        </p:nvCxnSpPr>
        <p:spPr>
          <a:xfrm>
            <a:off x="6207978" y="216712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60"/>
          <p:cNvSpPr txBox="1"/>
          <p:nvPr/>
        </p:nvSpPr>
        <p:spPr>
          <a:xfrm>
            <a:off x="-25700" y="1923150"/>
            <a:ext cx="1613400" cy="24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Render Phase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Pure and has no side effects. May be paused, aborted, or restarted by React.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Commit Phase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Can work with DOM, run side effects, and schedule updates.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4" name="Google Shape;1114;p60"/>
          <p:cNvCxnSpPr/>
          <p:nvPr/>
        </p:nvCxnSpPr>
        <p:spPr>
          <a:xfrm rot="10800000">
            <a:off x="189725" y="3119125"/>
            <a:ext cx="1260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5" name="Google Shape;111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1"/>
          <p:cNvSpPr/>
          <p:nvPr/>
        </p:nvSpPr>
        <p:spPr>
          <a:xfrm>
            <a:off x="391200" y="2522500"/>
            <a:ext cx="4626600" cy="1150800"/>
          </a:xfrm>
          <a:prstGeom prst="flowChartAlternateProcess">
            <a:avLst/>
          </a:prstGeom>
          <a:solidFill>
            <a:srgbClr val="A9B7C0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1"/>
          <p:cNvSpPr/>
          <p:nvPr/>
        </p:nvSpPr>
        <p:spPr>
          <a:xfrm>
            <a:off x="5799450" y="361600"/>
            <a:ext cx="3265200" cy="7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1"/>
          <p:cNvSpPr txBox="1"/>
          <p:nvPr>
            <p:ph type="title"/>
          </p:nvPr>
        </p:nvSpPr>
        <p:spPr>
          <a:xfrm>
            <a:off x="-12300" y="0"/>
            <a:ext cx="52449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Drilling</a:t>
            </a:r>
            <a:endParaRPr/>
          </a:p>
        </p:txBody>
      </p:sp>
      <p:sp>
        <p:nvSpPr>
          <p:cNvPr id="1123" name="Google Shape;1123;p61"/>
          <p:cNvSpPr txBox="1"/>
          <p:nvPr>
            <p:ph idx="1" type="subTitle"/>
          </p:nvPr>
        </p:nvSpPr>
        <p:spPr>
          <a:xfrm>
            <a:off x="0" y="675975"/>
            <a:ext cx="5938200" cy="180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drilling is t</a:t>
            </a:r>
            <a:r>
              <a:rPr lang="en"/>
              <a:t>he process you go through to get data to parts of the React component tree.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it seems tedious, prop drilling is often necessary to avoid complicating the global state of your application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Remember, it’s often best to keep </a:t>
            </a:r>
            <a:br>
              <a:rPr lang="en"/>
            </a:br>
            <a:r>
              <a:rPr lang="en"/>
              <a:t>our state as close as possible to where it’s relevant.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add state to the </a:t>
            </a:r>
            <a:br>
              <a:rPr lang="en"/>
            </a:br>
            <a:r>
              <a:rPr lang="en"/>
              <a:t>lowest level component?</a:t>
            </a:r>
            <a:endParaRPr/>
          </a:p>
        </p:txBody>
      </p:sp>
      <p:sp>
        <p:nvSpPr>
          <p:cNvPr id="1124" name="Google Shape;112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1"/>
          <p:cNvSpPr/>
          <p:nvPr/>
        </p:nvSpPr>
        <p:spPr>
          <a:xfrm>
            <a:off x="7270175" y="85372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1"/>
          <p:cNvSpPr/>
          <p:nvPr/>
        </p:nvSpPr>
        <p:spPr>
          <a:xfrm>
            <a:off x="6277925" y="35877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Page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1"/>
          <p:cNvSpPr txBox="1"/>
          <p:nvPr/>
        </p:nvSpPr>
        <p:spPr>
          <a:xfrm>
            <a:off x="7828550" y="8936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1"/>
          <p:cNvSpPr/>
          <p:nvPr/>
        </p:nvSpPr>
        <p:spPr>
          <a:xfrm>
            <a:off x="7270175" y="195857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1"/>
          <p:cNvSpPr/>
          <p:nvPr/>
        </p:nvSpPr>
        <p:spPr>
          <a:xfrm>
            <a:off x="6277925" y="146362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Gallery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1"/>
          <p:cNvSpPr txBox="1"/>
          <p:nvPr/>
        </p:nvSpPr>
        <p:spPr>
          <a:xfrm>
            <a:off x="7828550" y="19984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1"/>
          <p:cNvSpPr/>
          <p:nvPr/>
        </p:nvSpPr>
        <p:spPr>
          <a:xfrm>
            <a:off x="7270163" y="306342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1"/>
          <p:cNvSpPr/>
          <p:nvPr/>
        </p:nvSpPr>
        <p:spPr>
          <a:xfrm>
            <a:off x="6277913" y="256847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Card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61"/>
          <p:cNvSpPr txBox="1"/>
          <p:nvPr/>
        </p:nvSpPr>
        <p:spPr>
          <a:xfrm>
            <a:off x="7828538" y="31033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1"/>
          <p:cNvSpPr/>
          <p:nvPr/>
        </p:nvSpPr>
        <p:spPr>
          <a:xfrm>
            <a:off x="7270163" y="416827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1"/>
          <p:cNvSpPr/>
          <p:nvPr/>
        </p:nvSpPr>
        <p:spPr>
          <a:xfrm>
            <a:off x="6277913" y="367332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61"/>
          <p:cNvSpPr txBox="1"/>
          <p:nvPr/>
        </p:nvSpPr>
        <p:spPr>
          <a:xfrm>
            <a:off x="7828538" y="42081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5" y="2621850"/>
            <a:ext cx="893750" cy="8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Container</a:t>
            </a:r>
            <a:r>
              <a:rPr lang="en"/>
              <a:t> vs. </a:t>
            </a:r>
            <a:r>
              <a:rPr lang="en">
                <a:solidFill>
                  <a:schemeClr val="dk1"/>
                </a:solidFill>
              </a:rPr>
              <a:t>Presentational</a:t>
            </a:r>
            <a:r>
              <a:rPr lang="en"/>
              <a:t> Components</a:t>
            </a:r>
            <a:endParaRPr/>
          </a:p>
        </p:txBody>
      </p:sp>
      <p:sp>
        <p:nvSpPr>
          <p:cNvPr id="1144" name="Google Shape;1144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the logic from the looks</a:t>
            </a:r>
            <a:endParaRPr/>
          </a:p>
        </p:txBody>
      </p:sp>
      <p:sp>
        <p:nvSpPr>
          <p:cNvPr id="1145" name="Google Shape;114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2"/>
          <p:cNvSpPr txBox="1"/>
          <p:nvPr>
            <p:ph idx="3" type="body"/>
          </p:nvPr>
        </p:nvSpPr>
        <p:spPr>
          <a:xfrm>
            <a:off x="1362475" y="1408175"/>
            <a:ext cx="3201000" cy="280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Container components</a:t>
            </a:r>
            <a:r>
              <a:rPr lang="en"/>
              <a:t> include the logic of the application, which is often stored in the component's state, requiring us to use class components instead of functional components.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The Gallery Page component from the previous activity is a container component.</a:t>
            </a:r>
            <a:endParaRPr/>
          </a:p>
        </p:txBody>
      </p:sp>
      <p:pic>
        <p:nvPicPr>
          <p:cNvPr id="1147" name="Google Shape;11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2"/>
          <p:cNvSpPr txBox="1"/>
          <p:nvPr>
            <p:ph idx="3" type="body"/>
          </p:nvPr>
        </p:nvSpPr>
        <p:spPr>
          <a:xfrm>
            <a:off x="5839400" y="1407950"/>
            <a:ext cx="3304500" cy="3498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Presentational components </a:t>
            </a:r>
            <a:r>
              <a:rPr lang="en"/>
              <a:t>are primarily used for UI elements like layout, and often use stateless functional components (often referred to as “dumb components”) to render their content. All of the components in 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components</a:t>
            </a:r>
            <a:r>
              <a:rPr lang="en"/>
              <a:t> folder from the previous activity are presentational components.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575" y="1255562"/>
            <a:ext cx="1847475" cy="27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2"/>
          <p:cNvSpPr/>
          <p:nvPr/>
        </p:nvSpPr>
        <p:spPr>
          <a:xfrm>
            <a:off x="4969950" y="3889775"/>
            <a:ext cx="3737100" cy="795000"/>
          </a:xfrm>
          <a:prstGeom prst="roundRect">
            <a:avLst>
              <a:gd fmla="val 16667" name="adj"/>
            </a:avLst>
          </a:prstGeom>
          <a:solidFill>
            <a:srgbClr val="A9B7C0">
              <a:alpha val="36870"/>
            </a:srgbClr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presentational components have to be stateless. Some may contain UI elements in their state.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51" y="1407950"/>
            <a:ext cx="1449091" cy="15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API</a:t>
            </a:r>
            <a:endParaRPr/>
          </a:p>
        </p:txBody>
      </p:sp>
      <p:sp>
        <p:nvSpPr>
          <p:cNvPr id="1158" name="Google Shape;1158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allows you to pass data through the component tree without having to pass down props through many component levels.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consists of two key parts: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945050"/>
            <a:ext cx="827450" cy="28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3"/>
          <p:cNvSpPr/>
          <p:nvPr/>
        </p:nvSpPr>
        <p:spPr>
          <a:xfrm>
            <a:off x="1076325" y="2185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3"/>
          <p:cNvSpPr/>
          <p:nvPr/>
        </p:nvSpPr>
        <p:spPr>
          <a:xfrm>
            <a:off x="457206" y="2183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3" name="Google Shape;1163;p63"/>
          <p:cNvSpPr/>
          <p:nvPr/>
        </p:nvSpPr>
        <p:spPr>
          <a:xfrm rot="10800000">
            <a:off x="593369" y="2572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3"/>
          <p:cNvSpPr txBox="1"/>
          <p:nvPr>
            <p:ph idx="1" type="subTitle"/>
          </p:nvPr>
        </p:nvSpPr>
        <p:spPr>
          <a:xfrm>
            <a:off x="-12300" y="28978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wraps our presentational component and stores data in its state.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5" name="Google Shape;1165;p63"/>
          <p:cNvSpPr txBox="1"/>
          <p:nvPr>
            <p:ph idx="2" type="subTitle"/>
          </p:nvPr>
        </p:nvSpPr>
        <p:spPr>
          <a:xfrm>
            <a:off x="1076325" y="2185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66" name="Google Shape;1166;p63"/>
          <p:cNvSpPr/>
          <p:nvPr/>
        </p:nvSpPr>
        <p:spPr>
          <a:xfrm>
            <a:off x="5555425" y="2187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7" name="Google Shape;1167;p63"/>
          <p:cNvGrpSpPr/>
          <p:nvPr/>
        </p:nvGrpSpPr>
        <p:grpSpPr>
          <a:xfrm>
            <a:off x="4936306" y="2185553"/>
            <a:ext cx="533372" cy="533480"/>
            <a:chOff x="457200" y="1378813"/>
            <a:chExt cx="695400" cy="695450"/>
          </a:xfrm>
        </p:grpSpPr>
        <p:sp>
          <p:nvSpPr>
            <p:cNvPr id="1168" name="Google Shape;116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0" name="Google Shape;1170;p63"/>
          <p:cNvSpPr txBox="1"/>
          <p:nvPr>
            <p:ph idx="3" type="subTitle"/>
          </p:nvPr>
        </p:nvSpPr>
        <p:spPr>
          <a:xfrm>
            <a:off x="4466800" y="2900100"/>
            <a:ext cx="45852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goes inside the presentational component and allows us to grab values from the provider.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1" name="Google Shape;1171;p63"/>
          <p:cNvSpPr txBox="1"/>
          <p:nvPr>
            <p:ph idx="4" type="subTitle"/>
          </p:nvPr>
        </p:nvSpPr>
        <p:spPr>
          <a:xfrm>
            <a:off x="5555425" y="2187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72" name="Google Shape;1172;p63"/>
          <p:cNvSpPr txBox="1"/>
          <p:nvPr>
            <p:ph idx="5" type="subTitle"/>
          </p:nvPr>
        </p:nvSpPr>
        <p:spPr>
          <a:xfrm>
            <a:off x="457200" y="2161025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3" name="Google Shape;1173;p63"/>
          <p:cNvSpPr txBox="1"/>
          <p:nvPr>
            <p:ph idx="6" type="subTitle"/>
          </p:nvPr>
        </p:nvSpPr>
        <p:spPr>
          <a:xfrm>
            <a:off x="4936275" y="2161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4" name="Google Shape;117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4"/>
          <p:cNvSpPr txBox="1"/>
          <p:nvPr>
            <p:ph type="title"/>
          </p:nvPr>
        </p:nvSpPr>
        <p:spPr>
          <a:xfrm>
            <a:off x="2264600" y="1710500"/>
            <a:ext cx="59250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 technique of passing data directly into a component is known as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dependency injection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00" y="1857875"/>
            <a:ext cx="906951" cy="13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Providers &amp; Consumers</a:t>
            </a:r>
            <a:endParaRPr/>
          </a:p>
        </p:txBody>
      </p:sp>
      <p:sp>
        <p:nvSpPr>
          <p:cNvPr id="1188" name="Google Shape;118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649650"/>
            <a:ext cx="827450" cy="41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5"/>
          <p:cNvSpPr/>
          <p:nvPr/>
        </p:nvSpPr>
        <p:spPr>
          <a:xfrm>
            <a:off x="466850" y="89015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5"/>
          <p:cNvSpPr txBox="1"/>
          <p:nvPr>
            <p:ph idx="1" type="subTitle"/>
          </p:nvPr>
        </p:nvSpPr>
        <p:spPr>
          <a:xfrm>
            <a:off x="140100" y="16024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context 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is used to wrap a component that has a child component that will need access to the Context object.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65"/>
          <p:cNvSpPr txBox="1"/>
          <p:nvPr>
            <p:ph idx="2" type="subTitle"/>
          </p:nvPr>
        </p:nvSpPr>
        <p:spPr>
          <a:xfrm>
            <a:off x="630725" y="8900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93" name="Google Shape;1193;p65"/>
          <p:cNvSpPr/>
          <p:nvPr/>
        </p:nvSpPr>
        <p:spPr>
          <a:xfrm>
            <a:off x="4945825" y="89240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5"/>
          <p:cNvSpPr txBox="1"/>
          <p:nvPr>
            <p:ph idx="3" type="subTitle"/>
          </p:nvPr>
        </p:nvSpPr>
        <p:spPr>
          <a:xfrm>
            <a:off x="4639625" y="1604700"/>
            <a:ext cx="47526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 consumer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used to access properties of a Context object.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consumers must be descendants of their respective providers.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5" name="Google Shape;1195;p65"/>
          <p:cNvSpPr txBox="1"/>
          <p:nvPr>
            <p:ph idx="4" type="subTitle"/>
          </p:nvPr>
        </p:nvSpPr>
        <p:spPr>
          <a:xfrm>
            <a:off x="5113725" y="8923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96" name="Google Shape;1196;p65"/>
          <p:cNvSpPr txBox="1"/>
          <p:nvPr/>
        </p:nvSpPr>
        <p:spPr>
          <a:xfrm>
            <a:off x="6052700" y="3248525"/>
            <a:ext cx="262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Because we’ll be using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hooks,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our hook will use the consumer behind the scenes.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97" name="Google Shape;119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125" y="3345300"/>
            <a:ext cx="880175" cy="97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66"/>
          <p:cNvCxnSpPr/>
          <p:nvPr/>
        </p:nvCxnSpPr>
        <p:spPr>
          <a:xfrm>
            <a:off x="5343550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66"/>
          <p:cNvCxnSpPr/>
          <p:nvPr/>
        </p:nvCxnSpPr>
        <p:spPr>
          <a:xfrm>
            <a:off x="6369750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66"/>
          <p:cNvCxnSpPr/>
          <p:nvPr/>
        </p:nvCxnSpPr>
        <p:spPr>
          <a:xfrm>
            <a:off x="7408300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66"/>
          <p:cNvCxnSpPr/>
          <p:nvPr/>
        </p:nvCxnSpPr>
        <p:spPr>
          <a:xfrm>
            <a:off x="8461725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66"/>
          <p:cNvCxnSpPr/>
          <p:nvPr/>
        </p:nvCxnSpPr>
        <p:spPr>
          <a:xfrm>
            <a:off x="2870438" y="2692713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4FA78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66"/>
          <p:cNvCxnSpPr/>
          <p:nvPr/>
        </p:nvCxnSpPr>
        <p:spPr>
          <a:xfrm>
            <a:off x="1837388" y="2692713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AFCA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66"/>
          <p:cNvCxnSpPr/>
          <p:nvPr/>
        </p:nvCxnSpPr>
        <p:spPr>
          <a:xfrm>
            <a:off x="800800" y="2713100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F7E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Tightly Coupled vs. Loosely </a:t>
            </a:r>
            <a:r>
              <a:rPr lang="en"/>
              <a:t>Coupled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Using the Context API can be very helpful, but it comes at a cost. Adding stateful logic to a component creates a dependent relationship to another component. This is known as coupling.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When writing applications, it is best to keep components loosely coupled so that you can change one without affecting the other. This also helps ensure reusability.</a:t>
            </a:r>
            <a:endParaRPr sz="1400"/>
          </a:p>
        </p:txBody>
      </p:sp>
      <p:sp>
        <p:nvSpPr>
          <p:cNvPr id="1212" name="Google Shape;121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6"/>
          <p:cNvSpPr txBox="1"/>
          <p:nvPr>
            <p:ph idx="3" type="body"/>
          </p:nvPr>
        </p:nvSpPr>
        <p:spPr>
          <a:xfrm>
            <a:off x="175" y="4178808"/>
            <a:ext cx="44667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Increasing complexity over time reduces scalability, reliability, portability and security. </a:t>
            </a:r>
            <a:endParaRPr/>
          </a:p>
        </p:txBody>
      </p:sp>
      <p:pic>
        <p:nvPicPr>
          <p:cNvPr id="1215" name="Google Shape;12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2050875"/>
            <a:ext cx="827450" cy="279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6"/>
          <p:cNvSpPr txBox="1"/>
          <p:nvPr>
            <p:ph idx="3" type="body"/>
          </p:nvPr>
        </p:nvSpPr>
        <p:spPr>
          <a:xfrm>
            <a:off x="4617500" y="4175760"/>
            <a:ext cx="46242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Platform approach provides standardization, consolidation, normalization and governance.</a:t>
            </a:r>
            <a:endParaRPr/>
          </a:p>
        </p:txBody>
      </p:sp>
      <p:sp>
        <p:nvSpPr>
          <p:cNvPr id="1217" name="Google Shape;1217;p66"/>
          <p:cNvSpPr/>
          <p:nvPr/>
        </p:nvSpPr>
        <p:spPr>
          <a:xfrm>
            <a:off x="354725" y="3150800"/>
            <a:ext cx="900600" cy="900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8" name="Google Shape;1218;p66"/>
          <p:cNvCxnSpPr/>
          <p:nvPr/>
        </p:nvCxnSpPr>
        <p:spPr>
          <a:xfrm>
            <a:off x="3945486" y="2616525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1D7E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66"/>
          <p:cNvSpPr/>
          <p:nvPr/>
        </p:nvSpPr>
        <p:spPr>
          <a:xfrm>
            <a:off x="5020650" y="3504575"/>
            <a:ext cx="3760200" cy="533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0" name="Google Shape;1220;p66"/>
          <p:cNvGrpSpPr/>
          <p:nvPr/>
        </p:nvGrpSpPr>
        <p:grpSpPr>
          <a:xfrm>
            <a:off x="257975" y="1969094"/>
            <a:ext cx="1094100" cy="900517"/>
            <a:chOff x="257975" y="2197631"/>
            <a:chExt cx="1094100" cy="900517"/>
          </a:xfrm>
        </p:grpSpPr>
        <p:pic>
          <p:nvPicPr>
            <p:cNvPr id="1221" name="Google Shape;1221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3" name="Google Shape;1223;p66"/>
          <p:cNvGrpSpPr/>
          <p:nvPr/>
        </p:nvGrpSpPr>
        <p:grpSpPr>
          <a:xfrm>
            <a:off x="1284175" y="1980856"/>
            <a:ext cx="1094100" cy="900517"/>
            <a:chOff x="257975" y="2197631"/>
            <a:chExt cx="1094100" cy="900517"/>
          </a:xfrm>
        </p:grpSpPr>
        <p:pic>
          <p:nvPicPr>
            <p:cNvPr id="1224" name="Google Shape;1224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6" name="Google Shape;1226;p66"/>
          <p:cNvGrpSpPr/>
          <p:nvPr/>
        </p:nvGrpSpPr>
        <p:grpSpPr>
          <a:xfrm>
            <a:off x="2322725" y="1980856"/>
            <a:ext cx="1094100" cy="900517"/>
            <a:chOff x="229725" y="2197631"/>
            <a:chExt cx="1094100" cy="900517"/>
          </a:xfrm>
        </p:grpSpPr>
        <p:pic>
          <p:nvPicPr>
            <p:cNvPr id="1227" name="Google Shape;1227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9" name="Google Shape;1229;p66"/>
          <p:cNvGrpSpPr/>
          <p:nvPr/>
        </p:nvGrpSpPr>
        <p:grpSpPr>
          <a:xfrm>
            <a:off x="3376150" y="1980856"/>
            <a:ext cx="1094100" cy="900517"/>
            <a:chOff x="229725" y="2197631"/>
            <a:chExt cx="1094100" cy="900517"/>
          </a:xfrm>
        </p:grpSpPr>
        <p:pic>
          <p:nvPicPr>
            <p:cNvPr id="1230" name="Google Shape;1230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2" name="Google Shape;1232;p66"/>
          <p:cNvSpPr/>
          <p:nvPr/>
        </p:nvSpPr>
        <p:spPr>
          <a:xfrm>
            <a:off x="1385325" y="3150800"/>
            <a:ext cx="900600" cy="9006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66"/>
          <p:cNvSpPr/>
          <p:nvPr/>
        </p:nvSpPr>
        <p:spPr>
          <a:xfrm>
            <a:off x="2415925" y="3150800"/>
            <a:ext cx="900600" cy="900600"/>
          </a:xfrm>
          <a:prstGeom prst="ellipse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66"/>
          <p:cNvSpPr/>
          <p:nvPr/>
        </p:nvSpPr>
        <p:spPr>
          <a:xfrm>
            <a:off x="3493375" y="3150800"/>
            <a:ext cx="900600" cy="900600"/>
          </a:xfrm>
          <a:prstGeom prst="ellipse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 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5" name="Google Shape;1235;p66"/>
          <p:cNvGrpSpPr/>
          <p:nvPr/>
        </p:nvGrpSpPr>
        <p:grpSpPr>
          <a:xfrm>
            <a:off x="4796500" y="1974969"/>
            <a:ext cx="1094100" cy="900517"/>
            <a:chOff x="257975" y="2197631"/>
            <a:chExt cx="1094100" cy="900517"/>
          </a:xfrm>
        </p:grpSpPr>
        <p:pic>
          <p:nvPicPr>
            <p:cNvPr id="1236" name="Google Shape;1236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8" name="Google Shape;1238;p66"/>
          <p:cNvGrpSpPr/>
          <p:nvPr/>
        </p:nvGrpSpPr>
        <p:grpSpPr>
          <a:xfrm>
            <a:off x="5822700" y="1986731"/>
            <a:ext cx="1094100" cy="900517"/>
            <a:chOff x="257975" y="2197631"/>
            <a:chExt cx="1094100" cy="900517"/>
          </a:xfrm>
        </p:grpSpPr>
        <p:pic>
          <p:nvPicPr>
            <p:cNvPr id="1239" name="Google Shape;1239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" name="Google Shape;1240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1" name="Google Shape;1241;p66"/>
          <p:cNvGrpSpPr/>
          <p:nvPr/>
        </p:nvGrpSpPr>
        <p:grpSpPr>
          <a:xfrm>
            <a:off x="6861250" y="1986731"/>
            <a:ext cx="1094100" cy="900517"/>
            <a:chOff x="229725" y="2197631"/>
            <a:chExt cx="1094100" cy="900517"/>
          </a:xfrm>
        </p:grpSpPr>
        <p:pic>
          <p:nvPicPr>
            <p:cNvPr id="1242" name="Google Shape;1242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3" name="Google Shape;1243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4" name="Google Shape;1244;p66"/>
          <p:cNvGrpSpPr/>
          <p:nvPr/>
        </p:nvGrpSpPr>
        <p:grpSpPr>
          <a:xfrm>
            <a:off x="7914675" y="1986731"/>
            <a:ext cx="1094100" cy="900517"/>
            <a:chOff x="229725" y="2197631"/>
            <a:chExt cx="1094100" cy="900517"/>
          </a:xfrm>
        </p:grpSpPr>
        <p:pic>
          <p:nvPicPr>
            <p:cNvPr id="1245" name="Google Shape;124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